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autoCompressPictures="0">
  <p:sldMasterIdLst>
    <p:sldMasterId id="2147483649" r:id="rId1"/>
  </p:sldMasterIdLst>
  <p:notesMasterIdLst>
    <p:notesMasterId r:id="rId13"/>
  </p:notesMasterIdLst>
  <p:handoutMasterIdLst>
    <p:handoutMasterId r:id="rId14"/>
  </p:handoutMasterIdLst>
  <p:sldIdLst>
    <p:sldId id="555" r:id="rId2"/>
    <p:sldId id="664" r:id="rId3"/>
    <p:sldId id="665" r:id="rId4"/>
    <p:sldId id="666" r:id="rId5"/>
    <p:sldId id="667" r:id="rId6"/>
    <p:sldId id="668" r:id="rId7"/>
    <p:sldId id="669" r:id="rId8"/>
    <p:sldId id="670" r:id="rId9"/>
    <p:sldId id="671" r:id="rId10"/>
    <p:sldId id="672" r:id="rId11"/>
    <p:sldId id="582" r:id="rId12"/>
  </p:sldIdLst>
  <p:sldSz cx="9144000" cy="6858000" type="screen4x3"/>
  <p:notesSz cx="6985000" cy="9283700"/>
  <p:defaultTextStyle>
    <a:defPPr>
      <a:defRPr lang="en-US"/>
    </a:defPPr>
    <a:lvl1pPr algn="l" rtl="0" eaLnBrk="0" fontAlgn="base" hangingPunct="0">
      <a:spcBef>
        <a:spcPct val="0"/>
      </a:spcBef>
      <a:spcAft>
        <a:spcPct val="0"/>
      </a:spcAft>
      <a:defRPr sz="2400" b="1" kern="1200">
        <a:solidFill>
          <a:schemeClr val="tx2"/>
        </a:solidFill>
        <a:latin typeface="Comic Sans MS" panose="030F0702030302020204" pitchFamily="66"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2"/>
        </a:solidFill>
        <a:latin typeface="Comic Sans MS" panose="030F0702030302020204" pitchFamily="66"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2"/>
        </a:solidFill>
        <a:latin typeface="Comic Sans MS" panose="030F0702030302020204" pitchFamily="66"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2"/>
        </a:solidFill>
        <a:latin typeface="Comic Sans MS" panose="030F0702030302020204" pitchFamily="66"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2"/>
        </a:solidFill>
        <a:latin typeface="Comic Sans MS" panose="030F0702030302020204" pitchFamily="66" charset="0"/>
        <a:ea typeface="MS PGothic" panose="020B0600070205080204" pitchFamily="34" charset="-128"/>
        <a:cs typeface="+mn-cs"/>
      </a:defRPr>
    </a:lvl5pPr>
    <a:lvl6pPr marL="2286000" algn="l" defTabSz="914400" rtl="0" eaLnBrk="1" latinLnBrk="0" hangingPunct="1">
      <a:defRPr sz="2400" b="1" kern="1200">
        <a:solidFill>
          <a:schemeClr val="tx2"/>
        </a:solidFill>
        <a:latin typeface="Comic Sans MS" panose="030F0702030302020204" pitchFamily="66" charset="0"/>
        <a:ea typeface="MS PGothic" panose="020B0600070205080204" pitchFamily="34" charset="-128"/>
        <a:cs typeface="+mn-cs"/>
      </a:defRPr>
    </a:lvl6pPr>
    <a:lvl7pPr marL="2743200" algn="l" defTabSz="914400" rtl="0" eaLnBrk="1" latinLnBrk="0" hangingPunct="1">
      <a:defRPr sz="2400" b="1" kern="1200">
        <a:solidFill>
          <a:schemeClr val="tx2"/>
        </a:solidFill>
        <a:latin typeface="Comic Sans MS" panose="030F0702030302020204" pitchFamily="66" charset="0"/>
        <a:ea typeface="MS PGothic" panose="020B0600070205080204" pitchFamily="34" charset="-128"/>
        <a:cs typeface="+mn-cs"/>
      </a:defRPr>
    </a:lvl7pPr>
    <a:lvl8pPr marL="3200400" algn="l" defTabSz="914400" rtl="0" eaLnBrk="1" latinLnBrk="0" hangingPunct="1">
      <a:defRPr sz="2400" b="1" kern="1200">
        <a:solidFill>
          <a:schemeClr val="tx2"/>
        </a:solidFill>
        <a:latin typeface="Comic Sans MS" panose="030F0702030302020204" pitchFamily="66" charset="0"/>
        <a:ea typeface="MS PGothic" panose="020B0600070205080204" pitchFamily="34" charset="-128"/>
        <a:cs typeface="+mn-cs"/>
      </a:defRPr>
    </a:lvl8pPr>
    <a:lvl9pPr marL="3657600" algn="l" defTabSz="914400" rtl="0" eaLnBrk="1" latinLnBrk="0" hangingPunct="1">
      <a:defRPr sz="2400" b="1" kern="1200">
        <a:solidFill>
          <a:schemeClr val="tx2"/>
        </a:solidFill>
        <a:latin typeface="Comic Sans MS" panose="030F0702030302020204" pitchFamily="66"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9B009B"/>
    <a:srgbClr val="72B633"/>
    <a:srgbClr val="124A90"/>
    <a:srgbClr val="FFA04B"/>
    <a:srgbClr val="0000FF"/>
    <a:srgbClr val="00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18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83" d="100"/>
          <a:sy n="83" d="100"/>
        </p:scale>
        <p:origin x="-1968" y="-84"/>
      </p:cViewPr>
      <p:guideLst>
        <p:guide orient="horz" pos="2923"/>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solidFill>
                  <a:schemeClr val="tx1"/>
                </a:solidFill>
                <a:latin typeface="Times New Roman" charset="0"/>
                <a:ea typeface="+mn-ea"/>
                <a:cs typeface="+mn-cs"/>
              </a:defRPr>
            </a:lvl1pPr>
          </a:lstStyle>
          <a:p>
            <a:pPr>
              <a:defRPr/>
            </a:pPr>
            <a:endParaRPr lang="en-US"/>
          </a:p>
        </p:txBody>
      </p:sp>
      <p:sp>
        <p:nvSpPr>
          <p:cNvPr id="13315"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latin typeface="Times New Roman" charset="0"/>
                <a:ea typeface="+mn-ea"/>
                <a:cs typeface="+mn-cs"/>
              </a:defRPr>
            </a:lvl1pPr>
          </a:lstStyle>
          <a:p>
            <a:pPr>
              <a:defRPr/>
            </a:pPr>
            <a:endParaRPr lang="en-US"/>
          </a:p>
        </p:txBody>
      </p:sp>
      <p:sp>
        <p:nvSpPr>
          <p:cNvPr id="13316" name="Rectangle 4"/>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solidFill>
                  <a:schemeClr val="tx1"/>
                </a:solidFill>
                <a:latin typeface="Times New Roman" charset="0"/>
                <a:ea typeface="+mn-ea"/>
                <a:cs typeface="+mn-cs"/>
              </a:defRPr>
            </a:lvl1pPr>
          </a:lstStyle>
          <a:p>
            <a:pPr>
              <a:defRPr/>
            </a:pPr>
            <a:endParaRPr lang="en-US"/>
          </a:p>
        </p:txBody>
      </p:sp>
      <p:sp>
        <p:nvSpPr>
          <p:cNvPr id="13317" name="Rectangle 5"/>
          <p:cNvSpPr>
            <a:spLocks noGrp="1" noChangeArrowheads="1"/>
          </p:cNvSpPr>
          <p:nvPr>
            <p:ph type="sldNum" sz="quarter" idx="3"/>
          </p:nvPr>
        </p:nvSpPr>
        <p:spPr bwMode="auto">
          <a:xfrm>
            <a:off x="396240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smtClean="0">
                <a:solidFill>
                  <a:schemeClr val="tx1"/>
                </a:solidFill>
                <a:latin typeface="Times New Roman" panose="02020603050405020304" pitchFamily="18" charset="0"/>
              </a:defRPr>
            </a:lvl1pPr>
          </a:lstStyle>
          <a:p>
            <a:pPr>
              <a:defRPr/>
            </a:pPr>
            <a:fld id="{18FAB70A-9398-42EA-B6BD-3103BA0F0759}" type="slidenum">
              <a:rPr lang="en-US" altLang="en-US"/>
              <a:pPr>
                <a:defRPr/>
              </a:pPr>
              <a:t>‹#›</a:t>
            </a:fld>
            <a:endParaRPr lang="en-US" altLang="en-US"/>
          </a:p>
        </p:txBody>
      </p:sp>
    </p:spTree>
    <p:extLst>
      <p:ext uri="{BB962C8B-B14F-4D97-AF65-F5344CB8AC3E}">
        <p14:creationId xmlns:p14="http://schemas.microsoft.com/office/powerpoint/2010/main" val="340992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eaLnBrk="0" hangingPunct="0">
              <a:defRPr sz="1200" b="0">
                <a:solidFill>
                  <a:schemeClr val="tx1"/>
                </a:solidFill>
                <a:latin typeface="Times New Roman" charset="0"/>
                <a:ea typeface="+mn-ea"/>
                <a:cs typeface="+mn-cs"/>
              </a:defRPr>
            </a:lvl1pPr>
          </a:lstStyle>
          <a:p>
            <a:pPr>
              <a:defRPr/>
            </a:pPr>
            <a:endParaRPr lang="en-US"/>
          </a:p>
        </p:txBody>
      </p:sp>
      <p:sp>
        <p:nvSpPr>
          <p:cNvPr id="1126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eaLnBrk="0" hangingPunct="0">
              <a:defRPr sz="1200" b="0">
                <a:solidFill>
                  <a:schemeClr val="tx1"/>
                </a:solidFill>
                <a:latin typeface="Times New Roman" charset="0"/>
                <a:ea typeface="+mn-ea"/>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73163" y="696913"/>
            <a:ext cx="4640262" cy="34798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9"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eaLnBrk="0" hangingPunct="0">
              <a:defRPr sz="1200" b="0">
                <a:solidFill>
                  <a:schemeClr val="tx1"/>
                </a:solidFill>
                <a:latin typeface="Times New Roman" charset="0"/>
                <a:ea typeface="+mn-ea"/>
                <a:cs typeface="+mn-cs"/>
              </a:defRPr>
            </a:lvl1pPr>
          </a:lstStyle>
          <a:p>
            <a:pPr>
              <a:defRPr/>
            </a:pPr>
            <a:endParaRPr lang="en-US"/>
          </a:p>
        </p:txBody>
      </p:sp>
      <p:sp>
        <p:nvSpPr>
          <p:cNvPr id="11271"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eaLnBrk="0" hangingPunct="0">
              <a:defRPr sz="1200" b="0" smtClean="0">
                <a:solidFill>
                  <a:schemeClr val="tx1"/>
                </a:solidFill>
                <a:latin typeface="Times New Roman" panose="02020603050405020304" pitchFamily="18" charset="0"/>
              </a:defRPr>
            </a:lvl1pPr>
          </a:lstStyle>
          <a:p>
            <a:pPr>
              <a:defRPr/>
            </a:pPr>
            <a:fld id="{7F1B588F-5048-491E-B975-99F3E8547386}" type="slidenum">
              <a:rPr lang="en-US" altLang="en-US"/>
              <a:pPr>
                <a:defRPr/>
              </a:pPr>
              <a:t>‹#›</a:t>
            </a:fld>
            <a:endParaRPr lang="en-US" altLang="en-US"/>
          </a:p>
        </p:txBody>
      </p:sp>
    </p:spTree>
    <p:extLst>
      <p:ext uri="{BB962C8B-B14F-4D97-AF65-F5344CB8AC3E}">
        <p14:creationId xmlns:p14="http://schemas.microsoft.com/office/powerpoint/2010/main" val="26479636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651457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869756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6" descr="ieeeblu"/>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04800" y="1828800"/>
            <a:ext cx="8610600" cy="2630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r>
              <a:rPr lang="en-US"/>
              <a:t>Click to edit Master title style</a:t>
            </a:r>
          </a:p>
        </p:txBody>
      </p:sp>
    </p:spTree>
    <p:extLst>
      <p:ext uri="{BB962C8B-B14F-4D97-AF65-F5344CB8AC3E}">
        <p14:creationId xmlns:p14="http://schemas.microsoft.com/office/powerpoint/2010/main" val="2988711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119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609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685EDC31-B185-4AD9-B717-2A4303F6717A}" type="datetime4">
              <a:rPr lang="en-US" altLang="en-US"/>
              <a:pPr>
                <a:defRPr/>
              </a:pPr>
              <a:t>September 16, 2017</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omic Sans MS"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7F6A71A-09C8-473B-B409-C9147E97A79A}" type="slidenum">
              <a:rPr lang="en-US" altLang="en-US"/>
              <a:pPr>
                <a:defRPr/>
              </a:pPr>
              <a:t>‹#›</a:t>
            </a:fld>
            <a:endParaRPr lang="en-US" altLang="en-US"/>
          </a:p>
        </p:txBody>
      </p:sp>
    </p:spTree>
    <p:extLst>
      <p:ext uri="{BB962C8B-B14F-4D97-AF65-F5344CB8AC3E}">
        <p14:creationId xmlns:p14="http://schemas.microsoft.com/office/powerpoint/2010/main" val="265194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7841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5836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245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7990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26730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9189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6230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3924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pic>
        <p:nvPicPr>
          <p:cNvPr id="1029" name="Picture 5"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81738"/>
            <a:ext cx="1066800" cy="325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1"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 id="2147484152" r:id="rId12"/>
  </p:sldLayoutIdLst>
  <p:txStyles>
    <p:titleStyle>
      <a:lvl1pPr algn="ctr" rtl="0" eaLnBrk="0" fontAlgn="base" hangingPunct="0">
        <a:spcBef>
          <a:spcPct val="0"/>
        </a:spcBef>
        <a:spcAft>
          <a:spcPct val="0"/>
        </a:spcAft>
        <a:defRPr sz="3600" b="1">
          <a:solidFill>
            <a:srgbClr val="000099"/>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rgbClr val="000099"/>
          </a:solidFill>
          <a:latin typeface="Arial"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rgbClr val="000099"/>
          </a:solidFill>
          <a:latin typeface="Arial"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rgbClr val="000099"/>
          </a:solidFill>
          <a:latin typeface="Arial"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rgbClr val="000099"/>
          </a:solidFill>
          <a:latin typeface="Arial"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ea typeface="MS PGothic" panose="020B0600070205080204" pitchFamily="34" charset="-128"/>
        </a:defRPr>
      </a:lvl5pPr>
      <a:lvl6pPr marL="2514600" indent="-228600" algn="l" rtl="0" eaLnBrk="0" fontAlgn="base" hangingPunct="0">
        <a:spcBef>
          <a:spcPct val="20000"/>
        </a:spcBef>
        <a:spcAft>
          <a:spcPct val="0"/>
        </a:spcAft>
        <a:buClr>
          <a:srgbClr val="CC3300"/>
        </a:buClr>
        <a:buSzPct val="50000"/>
        <a:buFont typeface="Monotype Sorts" charset="2"/>
        <a:buChar char="l"/>
        <a:defRPr sz="2000">
          <a:solidFill>
            <a:srgbClr val="000099"/>
          </a:solidFill>
          <a:latin typeface="+mn-lt"/>
          <a:ea typeface="ＭＳ Ｐゴシック" charset="-128"/>
        </a:defRPr>
      </a:lvl6pPr>
      <a:lvl7pPr marL="2971800" indent="-228600" algn="l" rtl="0" eaLnBrk="0" fontAlgn="base" hangingPunct="0">
        <a:spcBef>
          <a:spcPct val="20000"/>
        </a:spcBef>
        <a:spcAft>
          <a:spcPct val="0"/>
        </a:spcAft>
        <a:buClr>
          <a:srgbClr val="CC3300"/>
        </a:buClr>
        <a:buSzPct val="50000"/>
        <a:buFont typeface="Monotype Sorts" charset="2"/>
        <a:buChar char="l"/>
        <a:defRPr sz="2000">
          <a:solidFill>
            <a:srgbClr val="000099"/>
          </a:solidFill>
          <a:latin typeface="+mn-lt"/>
          <a:ea typeface="ＭＳ Ｐゴシック" charset="-128"/>
        </a:defRPr>
      </a:lvl7pPr>
      <a:lvl8pPr marL="3429000" indent="-228600" algn="l" rtl="0" eaLnBrk="0" fontAlgn="base" hangingPunct="0">
        <a:spcBef>
          <a:spcPct val="20000"/>
        </a:spcBef>
        <a:spcAft>
          <a:spcPct val="0"/>
        </a:spcAft>
        <a:buClr>
          <a:srgbClr val="CC3300"/>
        </a:buClr>
        <a:buSzPct val="50000"/>
        <a:buFont typeface="Monotype Sorts" charset="2"/>
        <a:buChar char="l"/>
        <a:defRPr sz="2000">
          <a:solidFill>
            <a:srgbClr val="000099"/>
          </a:solidFill>
          <a:latin typeface="+mn-lt"/>
          <a:ea typeface="ＭＳ Ｐゴシック" charset="-128"/>
        </a:defRPr>
      </a:lvl8pPr>
      <a:lvl9pPr marL="3886200" indent="-228600" algn="l" rtl="0" eaLnBrk="0" fontAlgn="base" hangingPunct="0">
        <a:spcBef>
          <a:spcPct val="20000"/>
        </a:spcBef>
        <a:spcAft>
          <a:spcPct val="0"/>
        </a:spcAft>
        <a:buClr>
          <a:srgbClr val="CC3300"/>
        </a:buClr>
        <a:buSzPct val="50000"/>
        <a:buFont typeface="Monotype Sorts" charset="2"/>
        <a:buChar char="l"/>
        <a:defRPr sz="2000">
          <a:solidFill>
            <a:srgbClr val="000099"/>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rry.larson@ieee.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ieee.org/membership_services/membership/join/join_DB.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officers.vtools.ieee.org/" TargetMode="External"/><Relationship Id="rId2" Type="http://schemas.openxmlformats.org/officeDocument/2006/relationships/hyperlink" Target="https://sbr.vtools.iee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fficers.vtools.ieee.org/" TargetMode="External"/><Relationship Id="rId2" Type="http://schemas.openxmlformats.org/officeDocument/2006/relationships/hyperlink" Target="https://sbr.vtools.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tes.ieee.org/host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br.vtools.ieee.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officers.vtools.iee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txBox="1">
            <a:spLocks noChangeArrowheads="1"/>
          </p:cNvSpPr>
          <p:nvPr/>
        </p:nvSpPr>
        <p:spPr bwMode="auto">
          <a:xfrm>
            <a:off x="990600" y="1600200"/>
            <a:ext cx="7848600" cy="381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ea typeface="MS PGothic" panose="020B0600070205080204" pitchFamily="34" charset="-128"/>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ea typeface="MS PGothic" panose="020B0600070205080204" pitchFamily="34" charset="-128"/>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ea typeface="MS PGothic" panose="020B0600070205080204" pitchFamily="34" charset="-128"/>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9pPr>
          </a:lstStyle>
          <a:p>
            <a:pPr algn="ctr">
              <a:spcBef>
                <a:spcPct val="0"/>
              </a:spcBef>
              <a:buClrTx/>
              <a:buSzTx/>
              <a:buFontTx/>
              <a:buNone/>
            </a:pPr>
            <a:r>
              <a:rPr lang="en-US" altLang="en-US" sz="3600" dirty="0" smtClean="0"/>
              <a:t>Student Branch Documentation</a:t>
            </a:r>
            <a:endParaRPr lang="en-US" altLang="en-US" sz="2800" dirty="0"/>
          </a:p>
          <a:p>
            <a:pPr algn="ctr">
              <a:spcBef>
                <a:spcPct val="0"/>
              </a:spcBef>
              <a:buClrTx/>
              <a:buSzTx/>
              <a:buFontTx/>
              <a:buNone/>
            </a:pPr>
            <a:endParaRPr lang="en-US" altLang="en-US" sz="2800" b="0" dirty="0"/>
          </a:p>
          <a:p>
            <a:pPr algn="ctr">
              <a:spcBef>
                <a:spcPct val="0"/>
              </a:spcBef>
              <a:buClrTx/>
              <a:buSzTx/>
              <a:buFontTx/>
              <a:buNone/>
            </a:pPr>
            <a:r>
              <a:rPr lang="en-US" altLang="en-US" sz="2800" b="0" dirty="0" smtClean="0"/>
              <a:t>Larry Larson,</a:t>
            </a:r>
          </a:p>
          <a:p>
            <a:pPr algn="ctr">
              <a:spcBef>
                <a:spcPct val="0"/>
              </a:spcBef>
              <a:buClrTx/>
              <a:buSzTx/>
              <a:buFontTx/>
              <a:buNone/>
            </a:pPr>
            <a:r>
              <a:rPr lang="en-US" altLang="en-US" sz="2800" b="0" dirty="0" smtClean="0"/>
              <a:t>Chair, Student Activities Committee</a:t>
            </a:r>
            <a:endParaRPr lang="en-US" altLang="en-US" sz="2800" b="0" dirty="0"/>
          </a:p>
          <a:p>
            <a:pPr algn="ctr">
              <a:spcBef>
                <a:spcPct val="0"/>
              </a:spcBef>
              <a:buClrTx/>
              <a:buSzTx/>
              <a:buFontTx/>
              <a:buNone/>
            </a:pPr>
            <a:r>
              <a:rPr lang="en-US" altLang="en-US" sz="2400" b="0" smtClean="0">
                <a:hlinkClick r:id="rId3"/>
              </a:rPr>
              <a:t>larry.larson@ieee.org</a:t>
            </a:r>
            <a:endParaRPr lang="en-US" altLang="en-US" sz="2400" b="0" dirty="0"/>
          </a:p>
          <a:p>
            <a:pPr algn="ctr">
              <a:spcBef>
                <a:spcPct val="0"/>
              </a:spcBef>
              <a:buClrTx/>
              <a:buSzTx/>
              <a:buFontTx/>
              <a:buNone/>
            </a:pPr>
            <a:r>
              <a:rPr lang="en-US" altLang="en-US" sz="3600" b="0" dirty="0"/>
              <a:t/>
            </a:r>
            <a:br>
              <a:rPr lang="en-US" altLang="en-US" sz="3600" b="0" dirty="0"/>
            </a:br>
            <a:r>
              <a:rPr lang="en-US" altLang="en-US" b="0" dirty="0"/>
              <a:t>IEEE Central Texas Section</a:t>
            </a:r>
            <a:br>
              <a:rPr lang="en-US" altLang="en-US" b="0" dirty="0"/>
            </a:br>
            <a:r>
              <a:rPr lang="en-US" altLang="en-US" b="0" dirty="0"/>
              <a:t/>
            </a:r>
            <a:br>
              <a:rPr lang="en-US" altLang="en-US" b="0" dirty="0"/>
            </a:br>
            <a:r>
              <a:rPr lang="en-US" altLang="en-US" b="0" dirty="0"/>
              <a:t> </a:t>
            </a:r>
            <a:r>
              <a:rPr lang="en-US" altLang="en-US" b="0" dirty="0" smtClean="0"/>
              <a:t>Fall </a:t>
            </a:r>
            <a:r>
              <a:rPr lang="en-US" altLang="en-US" b="0" dirty="0"/>
              <a:t>Planning Meeting</a:t>
            </a:r>
            <a:br>
              <a:rPr lang="en-US" altLang="en-US" b="0" dirty="0"/>
            </a:br>
            <a:r>
              <a:rPr lang="en-US" altLang="en-US" b="0" dirty="0" smtClean="0"/>
              <a:t>September </a:t>
            </a:r>
            <a:r>
              <a:rPr lang="en-US" altLang="en-US" b="0" dirty="0"/>
              <a:t>16, </a:t>
            </a:r>
            <a:r>
              <a:rPr lang="en-US" altLang="en-US" b="0" dirty="0" smtClean="0"/>
              <a:t>2017 </a:t>
            </a:r>
            <a:r>
              <a:rPr lang="en-US" altLang="en-US" b="0" dirty="0"/>
              <a:t/>
            </a:r>
            <a:br>
              <a:rPr lang="en-US" altLang="en-US" b="0" dirty="0"/>
            </a:br>
            <a:r>
              <a:rPr lang="en-US" altLang="en-US" b="0" dirty="0"/>
              <a:t>San Marcos, TX</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a:t>Student Branch </a:t>
            </a:r>
            <a:r>
              <a:rPr lang="en-US" sz="4000" u="sng" dirty="0" smtClean="0"/>
              <a:t>Counselor</a:t>
            </a:r>
            <a:endParaRPr lang="en-US" sz="4000" dirty="0"/>
          </a:p>
        </p:txBody>
      </p:sp>
      <p:sp>
        <p:nvSpPr>
          <p:cNvPr id="3" name="Content Placeholder 2"/>
          <p:cNvSpPr>
            <a:spLocks noGrp="1"/>
          </p:cNvSpPr>
          <p:nvPr>
            <p:ph idx="1"/>
          </p:nvPr>
        </p:nvSpPr>
        <p:spPr>
          <a:xfrm>
            <a:off x="712033" y="1524000"/>
            <a:ext cx="7772400" cy="4114800"/>
          </a:xfrm>
        </p:spPr>
        <p:txBody>
          <a:bodyPr/>
          <a:lstStyle/>
          <a:p>
            <a:pPr marL="0" indent="0">
              <a:buNone/>
            </a:pPr>
            <a:r>
              <a:rPr lang="en-US" sz="1800" dirty="0" smtClean="0"/>
              <a:t>Some </a:t>
            </a:r>
            <a:r>
              <a:rPr lang="en-US" sz="1800" dirty="0"/>
              <a:t>specific duties include:</a:t>
            </a:r>
          </a:p>
          <a:p>
            <a:pPr lvl="0"/>
            <a:r>
              <a:rPr lang="en-US" sz="1800" dirty="0"/>
              <a:t>Ensure that information (via email generally) from IEEE Headquarters is transmitted to the student Officers.</a:t>
            </a:r>
          </a:p>
          <a:p>
            <a:pPr lvl="0"/>
            <a:r>
              <a:rPr lang="en-US" sz="1800" dirty="0"/>
              <a:t>Attend Executive Committee meetings and assist the committees.</a:t>
            </a:r>
          </a:p>
          <a:p>
            <a:pPr lvl="0"/>
            <a:r>
              <a:rPr lang="en-US" sz="1800" dirty="0"/>
              <a:t>Participate in Regional Activities Committee meetings.</a:t>
            </a:r>
          </a:p>
          <a:p>
            <a:pPr lvl="0"/>
            <a:r>
              <a:rPr lang="en-US" sz="1800" dirty="0"/>
              <a:t>Consult with the </a:t>
            </a:r>
            <a:r>
              <a:rPr lang="en-US" sz="1800" i="1" dirty="0"/>
              <a:t>Section SAC Chair</a:t>
            </a:r>
            <a:r>
              <a:rPr lang="en-US" sz="1800" dirty="0"/>
              <a:t>, </a:t>
            </a:r>
            <a:r>
              <a:rPr lang="en-US" sz="1800" i="1" dirty="0"/>
              <a:t>Regional SAC Chair,</a:t>
            </a:r>
            <a:r>
              <a:rPr lang="en-US" sz="1800" dirty="0"/>
              <a:t> or Region Director about activities or problems.</a:t>
            </a:r>
          </a:p>
          <a:p>
            <a:pPr lvl="0"/>
            <a:r>
              <a:rPr lang="en-US" sz="1800" dirty="0"/>
              <a:t>Promote IEEE Student Membership (</a:t>
            </a:r>
            <a:r>
              <a:rPr lang="en-US" sz="1800" dirty="0">
                <a:solidFill>
                  <a:srgbClr val="000090"/>
                </a:solidFill>
                <a:hlinkClick r:id="rId2"/>
              </a:rPr>
              <a:t>www.ieee.org/join</a:t>
            </a:r>
            <a:r>
              <a:rPr lang="en-US" sz="1800" dirty="0"/>
              <a:t>).</a:t>
            </a:r>
          </a:p>
          <a:p>
            <a:pPr lvl="0"/>
            <a:r>
              <a:rPr lang="en-US" sz="1800" dirty="0"/>
              <a:t>Foster good relations with the local Section and encourage students to establish regular liaison with the </a:t>
            </a:r>
            <a:r>
              <a:rPr lang="en-US" sz="1800" i="1" dirty="0"/>
              <a:t>Section SAC Chair</a:t>
            </a:r>
            <a:r>
              <a:rPr lang="en-US" sz="1800" dirty="0"/>
              <a:t>.</a:t>
            </a:r>
          </a:p>
          <a:p>
            <a:pPr lvl="0"/>
            <a:r>
              <a:rPr lang="en-US" sz="1800" dirty="0"/>
              <a:t>Promote student awareness of awards, contests, and benefits of IEEE Membership.</a:t>
            </a:r>
          </a:p>
          <a:p>
            <a:pPr lvl="0"/>
            <a:r>
              <a:rPr lang="en-US" sz="1800" dirty="0"/>
              <a:t>Establish industrial contacts for programs and activities.</a:t>
            </a:r>
          </a:p>
          <a:p>
            <a:pPr lvl="0"/>
            <a:r>
              <a:rPr lang="en-US" sz="1800" dirty="0"/>
              <a:t>Assist with promoting activities to other faculty members. </a:t>
            </a:r>
          </a:p>
          <a:p>
            <a:endParaRPr lang="en-US" sz="1800" dirty="0"/>
          </a:p>
        </p:txBody>
      </p:sp>
    </p:spTree>
    <p:extLst>
      <p:ext uri="{BB962C8B-B14F-4D97-AF65-F5344CB8AC3E}">
        <p14:creationId xmlns:p14="http://schemas.microsoft.com/office/powerpoint/2010/main" val="4135597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4"/>
          <p:cNvSpPr txBox="1">
            <a:spLocks noChangeArrowheads="1"/>
          </p:cNvSpPr>
          <p:nvPr/>
        </p:nvSpPr>
        <p:spPr bwMode="auto">
          <a:xfrm>
            <a:off x="419100" y="1322388"/>
            <a:ext cx="1709738"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ea typeface="MS PGothic" panose="020B0600070205080204" pitchFamily="34" charset="-128"/>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ea typeface="MS PGothic" panose="020B0600070205080204" pitchFamily="34" charset="-128"/>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ea typeface="MS PGothic" panose="020B0600070205080204" pitchFamily="34" charset="-128"/>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en-US" altLang="en-US" sz="2400">
                <a:solidFill>
                  <a:schemeClr val="bg1"/>
                </a:solidFill>
              </a:rPr>
              <a:t>Austin, TX</a:t>
            </a:r>
          </a:p>
        </p:txBody>
      </p:sp>
      <p:sp>
        <p:nvSpPr>
          <p:cNvPr id="30723" name="Content Placeholder 1"/>
          <p:cNvSpPr txBox="1">
            <a:spLocks/>
          </p:cNvSpPr>
          <p:nvPr/>
        </p:nvSpPr>
        <p:spPr bwMode="auto">
          <a:xfrm>
            <a:off x="76200" y="1371600"/>
            <a:ext cx="8915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ea typeface="MS PGothic" panose="020B0600070205080204" pitchFamily="34" charset="-128"/>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ea typeface="MS PGothic" panose="020B0600070205080204" pitchFamily="34" charset="-128"/>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ea typeface="MS PGothic" panose="020B0600070205080204" pitchFamily="34" charset="-128"/>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9pPr>
          </a:lstStyle>
          <a:p>
            <a:pPr lvl="1"/>
            <a:endParaRPr lang="en-US" altLang="en-US" sz="1200"/>
          </a:p>
          <a:p>
            <a:pPr lvl="1"/>
            <a:endParaRPr lang="en-US" altLang="en-US" sz="1200" b="0"/>
          </a:p>
          <a:p>
            <a:pPr>
              <a:buFont typeface="Monotype Sorts" pitchFamily="2" charset="2"/>
              <a:buNone/>
            </a:pPr>
            <a:endParaRPr lang="en-US" altLang="en-US" sz="1800"/>
          </a:p>
          <a:p>
            <a:pPr>
              <a:buFont typeface="Monotype Sorts" pitchFamily="2" charset="2"/>
              <a:buNone/>
            </a:pPr>
            <a:endParaRPr lang="en-US" altLang="en-US" sz="1800"/>
          </a:p>
        </p:txBody>
      </p:sp>
      <p:sp>
        <p:nvSpPr>
          <p:cNvPr id="2" name="Content Placeholder 1"/>
          <p:cNvSpPr>
            <a:spLocks noGrp="1"/>
          </p:cNvSpPr>
          <p:nvPr>
            <p:ph idx="1"/>
          </p:nvPr>
        </p:nvSpPr>
        <p:spPr>
          <a:xfrm>
            <a:off x="609600" y="2667000"/>
            <a:ext cx="7772400" cy="1066800"/>
          </a:xfrm>
          <a:extLst/>
        </p:spPr>
        <p:txBody>
          <a:bodyPr/>
          <a:lstStyle/>
          <a:p>
            <a:pPr marL="0" indent="0" algn="ctr">
              <a:buFont typeface="Monotype Sorts" charset="0"/>
              <a:buNone/>
              <a:defRPr/>
            </a:pPr>
            <a:r>
              <a:rPr lang="en-US" sz="4000" b="1" i="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a typeface="ＭＳ Ｐゴシック" charset="0"/>
              </a:rPr>
              <a:t>THANKS</a:t>
            </a:r>
            <a:endParaRPr lang="en-US" sz="4000" b="1" i="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a typeface="ＭＳ Ｐゴシック"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p:txBody>
          <a:bodyPr/>
          <a:lstStyle/>
          <a:p>
            <a:r>
              <a:rPr lang="en-US" altLang="en-US" dirty="0" smtClean="0"/>
              <a:t>All materials presented here can be found at :</a:t>
            </a:r>
          </a:p>
        </p:txBody>
      </p:sp>
      <p:sp>
        <p:nvSpPr>
          <p:cNvPr id="3" name="Subtitle 2"/>
          <p:cNvSpPr>
            <a:spLocks noGrp="1"/>
          </p:cNvSpPr>
          <p:nvPr>
            <p:ph type="subTitle" idx="1"/>
          </p:nvPr>
        </p:nvSpPr>
        <p:spPr>
          <a:xfrm>
            <a:off x="304800" y="3886200"/>
            <a:ext cx="8153400" cy="1752600"/>
          </a:xfrm>
        </p:spPr>
        <p:txBody>
          <a:bodyPr>
            <a:normAutofit/>
          </a:bodyPr>
          <a:lstStyle/>
          <a:p>
            <a:pPr>
              <a:defRPr/>
            </a:pPr>
            <a:r>
              <a:rPr lang="en-US" dirty="0">
                <a:solidFill>
                  <a:srgbClr val="000090"/>
                </a:solidFill>
                <a:ea typeface="ＭＳ Ｐゴシック" charset="0"/>
              </a:rPr>
              <a:t>http://www.ieee.org/membership_services/membership/students/branches/officers.html</a:t>
            </a:r>
            <a:endParaRPr lang="en-US" sz="1400" dirty="0">
              <a:solidFill>
                <a:srgbClr val="000090"/>
              </a:solidFill>
              <a:ea typeface="ＭＳ Ｐゴシック"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ea typeface="ＭＳ Ｐゴシック" charset="0"/>
              </a:rPr>
              <a:t>Reporting</a:t>
            </a:r>
            <a:endParaRPr lang="en-US" dirty="0">
              <a:ea typeface="ＭＳ Ｐゴシック" charset="0"/>
            </a:endParaRPr>
          </a:p>
        </p:txBody>
      </p:sp>
      <p:sp>
        <p:nvSpPr>
          <p:cNvPr id="23555" name="Content Placeholder 2"/>
          <p:cNvSpPr>
            <a:spLocks noGrp="1"/>
          </p:cNvSpPr>
          <p:nvPr>
            <p:ph idx="1"/>
          </p:nvPr>
        </p:nvSpPr>
        <p:spPr/>
        <p:txBody>
          <a:bodyPr/>
          <a:lstStyle/>
          <a:p>
            <a:pPr>
              <a:lnSpc>
                <a:spcPct val="90000"/>
              </a:lnSpc>
            </a:pPr>
            <a:r>
              <a:rPr lang="en-US" altLang="en-US" sz="2400" dirty="0" smtClean="0"/>
              <a:t>Section Phase 1 Written Proposal and Presentation</a:t>
            </a:r>
          </a:p>
          <a:p>
            <a:pPr>
              <a:lnSpc>
                <a:spcPct val="90000"/>
              </a:lnSpc>
            </a:pPr>
            <a:r>
              <a:rPr lang="en-US" altLang="en-US" sz="2400" dirty="0" smtClean="0"/>
              <a:t>Section Phase 2 Proposal</a:t>
            </a:r>
          </a:p>
          <a:p>
            <a:r>
              <a:rPr lang="en-US" sz="2400" b="1" dirty="0" smtClean="0"/>
              <a:t>IEEE Annual </a:t>
            </a:r>
            <a:r>
              <a:rPr lang="en-US" sz="2400" b="1" dirty="0"/>
              <a:t>Activity Report - Due 1 November annually</a:t>
            </a:r>
            <a:endParaRPr lang="en-US" sz="2400" dirty="0"/>
          </a:p>
          <a:p>
            <a:pPr lvl="1"/>
            <a:r>
              <a:rPr lang="en-US" sz="1800" dirty="0"/>
              <a:t>The Annual Activity report can be found at: </a:t>
            </a:r>
            <a:r>
              <a:rPr lang="en-US" sz="1800" dirty="0">
                <a:solidFill>
                  <a:srgbClr val="000090"/>
                </a:solidFill>
                <a:hlinkClick r:id="rId2"/>
              </a:rPr>
              <a:t>https://sbr.vtools.ieee.org</a:t>
            </a:r>
            <a:r>
              <a:rPr lang="en-US" sz="1800" dirty="0">
                <a:solidFill>
                  <a:srgbClr val="0070C0"/>
                </a:solidFill>
                <a:hlinkClick r:id="rId2"/>
              </a:rPr>
              <a:t>/</a:t>
            </a:r>
            <a:r>
              <a:rPr lang="en-US" sz="1800" dirty="0">
                <a:solidFill>
                  <a:srgbClr val="0070C0"/>
                </a:solidFill>
              </a:rPr>
              <a:t>. </a:t>
            </a:r>
            <a:r>
              <a:rPr lang="en-US" sz="1800" dirty="0"/>
              <a:t>It must be submitted no later than </a:t>
            </a:r>
            <a:r>
              <a:rPr lang="en-US" sz="1800" b="1" dirty="0"/>
              <a:t>1 November annually.</a:t>
            </a:r>
            <a:endParaRPr lang="en-US" sz="1800" dirty="0"/>
          </a:p>
          <a:p>
            <a:r>
              <a:rPr lang="en-US" sz="2400" b="1" dirty="0"/>
              <a:t>Officer </a:t>
            </a:r>
            <a:r>
              <a:rPr lang="en-US" sz="2400" b="1" dirty="0" smtClean="0"/>
              <a:t>Reporting</a:t>
            </a:r>
          </a:p>
          <a:p>
            <a:pPr lvl="1"/>
            <a:r>
              <a:rPr lang="en-US" sz="2000" dirty="0" smtClean="0"/>
              <a:t>Each time a new Chair or Counselor is elected, IEEE </a:t>
            </a:r>
            <a:r>
              <a:rPr lang="en-US" sz="2000" dirty="0" smtClean="0">
                <a:solidFill>
                  <a:srgbClr val="000090"/>
                </a:solidFill>
              </a:rPr>
              <a:t>Headquarters must be notified. The report can be found at: </a:t>
            </a:r>
            <a:r>
              <a:rPr lang="en-US" sz="1600" dirty="0" smtClean="0">
                <a:solidFill>
                  <a:srgbClr val="000090"/>
                </a:solidFill>
                <a:hlinkClick r:id="rId3"/>
              </a:rPr>
              <a:t>https://officers.vtools.ieee.org/</a:t>
            </a:r>
            <a:r>
              <a:rPr lang="en-US" sz="1600" dirty="0" smtClean="0">
                <a:solidFill>
                  <a:srgbClr val="000090"/>
                </a:solidFill>
              </a:rPr>
              <a:t>. </a:t>
            </a:r>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a:t>Executive Committee </a:t>
            </a:r>
            <a:endParaRPr lang="en-US" dirty="0"/>
          </a:p>
        </p:txBody>
      </p:sp>
      <p:sp>
        <p:nvSpPr>
          <p:cNvPr id="3" name="Content Placeholder 2"/>
          <p:cNvSpPr>
            <a:spLocks noGrp="1"/>
          </p:cNvSpPr>
          <p:nvPr>
            <p:ph idx="1"/>
          </p:nvPr>
        </p:nvSpPr>
        <p:spPr>
          <a:xfrm>
            <a:off x="152400" y="1219200"/>
            <a:ext cx="8991600" cy="5105400"/>
          </a:xfrm>
        </p:spPr>
        <p:txBody>
          <a:bodyPr/>
          <a:lstStyle/>
          <a:p>
            <a:pPr marL="0" indent="0">
              <a:buNone/>
            </a:pPr>
            <a:r>
              <a:rPr lang="en-US" sz="1600" dirty="0" smtClean="0"/>
              <a:t>The </a:t>
            </a:r>
            <a:r>
              <a:rPr lang="en-US" sz="1600" dirty="0"/>
              <a:t>Branch Executive Committee is responsible for administering Branch operations and traditionally consists of the Chair, Vice-Chair, Secretary, and Treasurer. However, you can increase your support by including as many people as possible in your team, including your Counselor. The Executive Committee should meet regularly to develop programs plans, review progress, and maintain good communication. Two requirements of the Committee are to ensure that the Annual Activity Report and Officer Reporting are completed.</a:t>
            </a:r>
          </a:p>
          <a:p>
            <a:endParaRPr lang="en-US" sz="1600" b="1" dirty="0" smtClean="0"/>
          </a:p>
          <a:p>
            <a:r>
              <a:rPr lang="en-US" sz="1600" b="1" dirty="0" smtClean="0"/>
              <a:t>Annual </a:t>
            </a:r>
            <a:r>
              <a:rPr lang="en-US" sz="1600" b="1" dirty="0"/>
              <a:t>Activity Report - Due 1 November annually</a:t>
            </a:r>
            <a:endParaRPr lang="en-US" sz="1600" dirty="0"/>
          </a:p>
          <a:p>
            <a:pPr marL="0" indent="0">
              <a:buNone/>
            </a:pPr>
            <a:r>
              <a:rPr lang="en-US" sz="1600" dirty="0" smtClean="0"/>
              <a:t>By </a:t>
            </a:r>
            <a:r>
              <a:rPr lang="en-US" sz="1600" dirty="0"/>
              <a:t>working toward defined goals, your Branch is able to measure and evaluate its effectiveness during the course of the year. To encourage you to complete the Annual Activity Report, IEEE Headquarters provides an incentive allotment of US$100.00 (if your Branch has more than 50 members), or US$50.00 (if your Branch has less than 49 members). Additionally, IEEE provides an incentive rebate of US$2.00 per student member at your Branch (based on your membership on 31 December of the previous year). </a:t>
            </a:r>
          </a:p>
          <a:p>
            <a:endParaRPr lang="en-US" sz="1600" b="1" dirty="0" smtClean="0"/>
          </a:p>
          <a:p>
            <a:r>
              <a:rPr lang="en-US" sz="1600" b="1" dirty="0" smtClean="0"/>
              <a:t>Officer Reporting</a:t>
            </a:r>
          </a:p>
          <a:p>
            <a:endParaRPr lang="en-US" sz="1600" dirty="0"/>
          </a:p>
        </p:txBody>
      </p:sp>
    </p:spTree>
    <p:extLst>
      <p:ext uri="{BB962C8B-B14F-4D97-AF65-F5344CB8AC3E}">
        <p14:creationId xmlns:p14="http://schemas.microsoft.com/office/powerpoint/2010/main" val="2416691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09600"/>
          </a:xfrm>
        </p:spPr>
        <p:txBody>
          <a:bodyPr/>
          <a:lstStyle/>
          <a:p>
            <a:r>
              <a:rPr lang="en-US" sz="4400" u="sng" dirty="0"/>
              <a:t>Student Branch Chair </a:t>
            </a:r>
            <a:endParaRPr lang="en-US" dirty="0"/>
          </a:p>
        </p:txBody>
      </p:sp>
      <p:sp>
        <p:nvSpPr>
          <p:cNvPr id="3" name="Content Placeholder 2"/>
          <p:cNvSpPr>
            <a:spLocks noGrp="1"/>
          </p:cNvSpPr>
          <p:nvPr>
            <p:ph idx="1"/>
          </p:nvPr>
        </p:nvSpPr>
        <p:spPr>
          <a:xfrm>
            <a:off x="152400" y="1447800"/>
            <a:ext cx="8991600" cy="4953000"/>
          </a:xfrm>
        </p:spPr>
        <p:txBody>
          <a:bodyPr/>
          <a:lstStyle/>
          <a:p>
            <a:r>
              <a:rPr lang="en-US" sz="2000" dirty="0" smtClean="0"/>
              <a:t>The </a:t>
            </a:r>
            <a:r>
              <a:rPr lang="en-US" sz="2000" dirty="0"/>
              <a:t>Student Branch Chair is the key to effective student leadership. He/she is responsible for the overall management of all Branch </a:t>
            </a:r>
            <a:r>
              <a:rPr lang="en-US" sz="2000" dirty="0" smtClean="0"/>
              <a:t>affairs.</a:t>
            </a:r>
          </a:p>
          <a:p>
            <a:r>
              <a:rPr lang="en-US" sz="2000" dirty="0" smtClean="0"/>
              <a:t>Some </a:t>
            </a:r>
            <a:r>
              <a:rPr lang="en-US" sz="2000" dirty="0"/>
              <a:t>specific duties of the Branch Chair include:</a:t>
            </a:r>
          </a:p>
          <a:p>
            <a:pPr lvl="1"/>
            <a:r>
              <a:rPr lang="en-US" sz="1600" dirty="0"/>
              <a:t>Preside at all meetings of the Student Branch.</a:t>
            </a:r>
          </a:p>
          <a:p>
            <a:pPr lvl="1"/>
            <a:r>
              <a:rPr lang="en-US" sz="1600" dirty="0"/>
              <a:t>Hold regular meetings of the Branch Executive Committee.</a:t>
            </a:r>
          </a:p>
          <a:p>
            <a:pPr lvl="1"/>
            <a:r>
              <a:rPr lang="en-US" sz="1600" dirty="0"/>
              <a:t>Appoint Program, Publicity, and Membership committee Chairs promptly.</a:t>
            </a:r>
          </a:p>
          <a:p>
            <a:pPr lvl="1"/>
            <a:r>
              <a:rPr lang="en-US" sz="1600" dirty="0"/>
              <a:t>Complete the annual Activity Report - </a:t>
            </a:r>
            <a:r>
              <a:rPr lang="en-US" sz="1600" b="1" dirty="0"/>
              <a:t>due no later than 1 November</a:t>
            </a:r>
            <a:r>
              <a:rPr lang="en-US" sz="1600" dirty="0"/>
              <a:t> </a:t>
            </a:r>
            <a:r>
              <a:rPr lang="en-US" sz="1600" dirty="0">
                <a:solidFill>
                  <a:srgbClr val="000090"/>
                </a:solidFill>
              </a:rPr>
              <a:t>(</a:t>
            </a:r>
            <a:r>
              <a:rPr lang="en-US" sz="1600" dirty="0">
                <a:solidFill>
                  <a:srgbClr val="000090"/>
                </a:solidFill>
                <a:hlinkClick r:id="rId2"/>
              </a:rPr>
              <a:t>https://sbr.vtools.ieee.org</a:t>
            </a:r>
            <a:r>
              <a:rPr lang="en-US" sz="1600" dirty="0">
                <a:hlinkClick r:id="rId2"/>
              </a:rPr>
              <a:t>/</a:t>
            </a:r>
            <a:r>
              <a:rPr lang="en-US" sz="1600" dirty="0"/>
              <a:t>).</a:t>
            </a:r>
          </a:p>
          <a:p>
            <a:pPr lvl="1"/>
            <a:r>
              <a:rPr lang="en-US" sz="1600" dirty="0"/>
              <a:t>Arrange for the election of new Officers annually and report via </a:t>
            </a:r>
            <a:r>
              <a:rPr lang="en-US" sz="1600" dirty="0" err="1"/>
              <a:t>vTools</a:t>
            </a:r>
            <a:r>
              <a:rPr lang="en-US" sz="1600" dirty="0"/>
              <a:t> Officer Reporting (</a:t>
            </a:r>
            <a:r>
              <a:rPr lang="en-US" sz="1600" dirty="0">
                <a:solidFill>
                  <a:srgbClr val="000090"/>
                </a:solidFill>
                <a:hlinkClick r:id="rId3"/>
              </a:rPr>
              <a:t>https://officers.vtools.ieee.org</a:t>
            </a:r>
            <a:r>
              <a:rPr lang="en-US" sz="1600" dirty="0">
                <a:hlinkClick r:id="rId3"/>
              </a:rPr>
              <a:t>/</a:t>
            </a:r>
            <a:r>
              <a:rPr lang="en-US" sz="1600" dirty="0"/>
              <a:t>).</a:t>
            </a:r>
          </a:p>
          <a:p>
            <a:pPr lvl="1"/>
            <a:r>
              <a:rPr lang="en-US" sz="1600" dirty="0"/>
              <a:t>Ensure smooth transition of information and materials to newly elected Officers and arrange an orderly transfer of Student Branch records</a:t>
            </a:r>
            <a:r>
              <a:rPr lang="en-US" sz="1600" dirty="0" smtClean="0"/>
              <a:t>.  [LL:   Build and Promote next years leaders!]</a:t>
            </a:r>
            <a:endParaRPr lang="en-US" sz="1600" dirty="0"/>
          </a:p>
          <a:p>
            <a:pPr lvl="1"/>
            <a:r>
              <a:rPr lang="en-US" sz="1600" dirty="0"/>
              <a:t>Coordinate activities with local Section and Region volunteers.</a:t>
            </a:r>
          </a:p>
          <a:p>
            <a:pPr lvl="1"/>
            <a:r>
              <a:rPr lang="en-US" sz="1600" dirty="0"/>
              <a:t>Communicate frequently with local University IEEE Student Branches.</a:t>
            </a:r>
          </a:p>
          <a:p>
            <a:endParaRPr lang="en-US" sz="1800" dirty="0"/>
          </a:p>
        </p:txBody>
      </p:sp>
    </p:spTree>
    <p:extLst>
      <p:ext uri="{BB962C8B-B14F-4D97-AF65-F5344CB8AC3E}">
        <p14:creationId xmlns:p14="http://schemas.microsoft.com/office/powerpoint/2010/main" val="1795786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Student Branch </a:t>
            </a:r>
            <a:r>
              <a:rPr lang="en-US" sz="4000" dirty="0" smtClean="0"/>
              <a:t>Vice-Chair</a:t>
            </a:r>
            <a:endParaRPr lang="en-US" dirty="0"/>
          </a:p>
        </p:txBody>
      </p:sp>
      <p:sp>
        <p:nvSpPr>
          <p:cNvPr id="3" name="Content Placeholder 2"/>
          <p:cNvSpPr>
            <a:spLocks noGrp="1"/>
          </p:cNvSpPr>
          <p:nvPr>
            <p:ph idx="1"/>
          </p:nvPr>
        </p:nvSpPr>
        <p:spPr/>
        <p:txBody>
          <a:bodyPr/>
          <a:lstStyle/>
          <a:p>
            <a:r>
              <a:rPr lang="en-US" sz="2400" dirty="0" smtClean="0"/>
              <a:t>The </a:t>
            </a:r>
            <a:r>
              <a:rPr lang="en-US" sz="2400" dirty="0"/>
              <a:t>Student Branch Vice-Chair is the junior Executive Officer. He/she should help the Branch Chair with the workload, oversee some of the subcommittees, and manage some of the activities throughout the semester.</a:t>
            </a:r>
          </a:p>
          <a:p>
            <a:r>
              <a:rPr lang="en-US" sz="2400" dirty="0"/>
              <a:t>Some of the suggested duties include:</a:t>
            </a:r>
          </a:p>
          <a:p>
            <a:pPr lvl="1"/>
            <a:r>
              <a:rPr lang="en-US" sz="1800" dirty="0"/>
              <a:t>Chair the Program and Membership Committees.</a:t>
            </a:r>
          </a:p>
          <a:p>
            <a:pPr lvl="1"/>
            <a:r>
              <a:rPr lang="en-US" sz="1800" dirty="0"/>
              <a:t>Organize field trips or special events beyond regular program efforts.</a:t>
            </a:r>
          </a:p>
          <a:p>
            <a:pPr lvl="1"/>
            <a:r>
              <a:rPr lang="en-US" sz="1800" dirty="0"/>
              <a:t>Assist the Branch Chair in following up on assigned committee responsibilities.</a:t>
            </a:r>
          </a:p>
          <a:p>
            <a:pPr lvl="1"/>
            <a:r>
              <a:rPr lang="en-US" sz="1800" dirty="0"/>
              <a:t>Perform all functions of the Branch Chair in his/her absence or upon request.</a:t>
            </a:r>
          </a:p>
          <a:p>
            <a:endParaRPr lang="en-US" sz="2000" dirty="0"/>
          </a:p>
        </p:txBody>
      </p:sp>
    </p:spTree>
    <p:extLst>
      <p:ext uri="{BB962C8B-B14F-4D97-AF65-F5344CB8AC3E}">
        <p14:creationId xmlns:p14="http://schemas.microsoft.com/office/powerpoint/2010/main" val="682051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a:t>Student Branch </a:t>
            </a:r>
            <a:r>
              <a:rPr lang="en-US" sz="4000" u="sng" dirty="0" smtClean="0"/>
              <a:t>Secretary</a:t>
            </a:r>
            <a:endParaRPr lang="en-US" sz="4000" dirty="0"/>
          </a:p>
        </p:txBody>
      </p:sp>
      <p:sp>
        <p:nvSpPr>
          <p:cNvPr id="3" name="Content Placeholder 2"/>
          <p:cNvSpPr>
            <a:spLocks noGrp="1"/>
          </p:cNvSpPr>
          <p:nvPr>
            <p:ph idx="1"/>
          </p:nvPr>
        </p:nvSpPr>
        <p:spPr>
          <a:xfrm>
            <a:off x="685800" y="1371600"/>
            <a:ext cx="7772400" cy="4114800"/>
          </a:xfrm>
        </p:spPr>
        <p:txBody>
          <a:bodyPr/>
          <a:lstStyle/>
          <a:p>
            <a:r>
              <a:rPr lang="en-US" sz="2400" dirty="0" smtClean="0"/>
              <a:t>The </a:t>
            </a:r>
            <a:r>
              <a:rPr lang="en-US" sz="2400" dirty="0"/>
              <a:t>Student Branch Secretary serves as the record keeper and historian of the Student Branch. He/she is responsible for maintaining all records.</a:t>
            </a:r>
          </a:p>
          <a:p>
            <a:r>
              <a:rPr lang="en-US" sz="2400" dirty="0"/>
              <a:t>Some of the specific </a:t>
            </a:r>
            <a:r>
              <a:rPr lang="en-US" sz="2400" dirty="0">
                <a:solidFill>
                  <a:srgbClr val="000090"/>
                </a:solidFill>
              </a:rPr>
              <a:t>duties include:</a:t>
            </a:r>
          </a:p>
          <a:p>
            <a:pPr lvl="1"/>
            <a:r>
              <a:rPr lang="en-US" sz="1800" dirty="0">
                <a:solidFill>
                  <a:srgbClr val="000090"/>
                </a:solidFill>
              </a:rPr>
              <a:t>Keep detailed minutes of each meeting.</a:t>
            </a:r>
          </a:p>
          <a:p>
            <a:pPr lvl="1"/>
            <a:r>
              <a:rPr lang="en-US" sz="1800" dirty="0">
                <a:solidFill>
                  <a:srgbClr val="000090"/>
                </a:solidFill>
              </a:rPr>
              <a:t>Maintain the membership roster and committee assignments on the Branch website (</a:t>
            </a:r>
            <a:r>
              <a:rPr lang="en-US" sz="1800" dirty="0">
                <a:hlinkClick r:id="rId2"/>
              </a:rPr>
              <a:t>http://sites.ieee.org/hosting/</a:t>
            </a:r>
            <a:r>
              <a:rPr lang="en-US" sz="1800" dirty="0"/>
              <a:t>)</a:t>
            </a:r>
          </a:p>
          <a:p>
            <a:pPr lvl="1"/>
            <a:r>
              <a:rPr lang="en-US" sz="1800" dirty="0"/>
              <a:t>Be responsible for all correspondence.</a:t>
            </a:r>
          </a:p>
          <a:p>
            <a:pPr lvl="1"/>
            <a:r>
              <a:rPr lang="en-US" sz="1800" dirty="0"/>
              <a:t>Post a calendar of events.</a:t>
            </a:r>
          </a:p>
          <a:p>
            <a:pPr lvl="1"/>
            <a:r>
              <a:rPr lang="en-US" sz="1800" dirty="0"/>
              <a:t>Ensure that the Branch Constitution and Bylaws are adhered to.</a:t>
            </a:r>
          </a:p>
          <a:p>
            <a:pPr lvl="1"/>
            <a:r>
              <a:rPr lang="en-US" sz="1800" dirty="0"/>
              <a:t>Arrange for an orderly transfer of all records to the incoming Secretary. </a:t>
            </a:r>
          </a:p>
          <a:p>
            <a:endParaRPr lang="en-US" sz="2000" dirty="0"/>
          </a:p>
        </p:txBody>
      </p:sp>
    </p:spTree>
    <p:extLst>
      <p:ext uri="{BB962C8B-B14F-4D97-AF65-F5344CB8AC3E}">
        <p14:creationId xmlns:p14="http://schemas.microsoft.com/office/powerpoint/2010/main" val="3492746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a:t>Student Branch </a:t>
            </a:r>
            <a:r>
              <a:rPr lang="en-US" sz="4000" u="sng" dirty="0" smtClean="0"/>
              <a:t>Treasurer</a:t>
            </a:r>
            <a:endParaRPr lang="en-US" sz="4000" dirty="0"/>
          </a:p>
        </p:txBody>
      </p:sp>
      <p:sp>
        <p:nvSpPr>
          <p:cNvPr id="3" name="Content Placeholder 2"/>
          <p:cNvSpPr>
            <a:spLocks noGrp="1"/>
          </p:cNvSpPr>
          <p:nvPr>
            <p:ph idx="1"/>
          </p:nvPr>
        </p:nvSpPr>
        <p:spPr>
          <a:xfrm>
            <a:off x="722026" y="1371600"/>
            <a:ext cx="7772400" cy="4114800"/>
          </a:xfrm>
        </p:spPr>
        <p:txBody>
          <a:bodyPr/>
          <a:lstStyle/>
          <a:p>
            <a:r>
              <a:rPr lang="en-US" sz="2400" dirty="0" smtClean="0"/>
              <a:t>The </a:t>
            </a:r>
            <a:r>
              <a:rPr lang="en-US" sz="2400" dirty="0"/>
              <a:t>Student Branch Treasurer is responsible for maintaining the financial accounts. It is imperative that all records be kept current and as accurate as possible.</a:t>
            </a:r>
          </a:p>
          <a:p>
            <a:r>
              <a:rPr lang="en-US" sz="2400" dirty="0"/>
              <a:t>The specific duties include:</a:t>
            </a:r>
          </a:p>
          <a:p>
            <a:pPr lvl="1"/>
            <a:r>
              <a:rPr lang="en-US" sz="1800" dirty="0"/>
              <a:t>Maintain the appropriate financial accounts. Your bank account should be interest bearing and require two signatures; the faculty counselor should always be one of those signatures.</a:t>
            </a:r>
          </a:p>
          <a:p>
            <a:pPr lvl="1"/>
            <a:r>
              <a:rPr lang="en-US" sz="1800" dirty="0"/>
              <a:t>Prepare an annual budget for inclusion in the Annual Activity Report (due 1 November annually - </a:t>
            </a:r>
            <a:r>
              <a:rPr lang="en-US" sz="1800" dirty="0">
                <a:solidFill>
                  <a:srgbClr val="000090"/>
                </a:solidFill>
                <a:hlinkClick r:id="rId2"/>
              </a:rPr>
              <a:t>https://sbr.vtools.ieee.org</a:t>
            </a:r>
            <a:r>
              <a:rPr lang="en-US" sz="1800" dirty="0">
                <a:hlinkClick r:id="rId2"/>
              </a:rPr>
              <a:t>/</a:t>
            </a:r>
            <a:r>
              <a:rPr lang="en-US" sz="1800" dirty="0"/>
              <a:t>).</a:t>
            </a:r>
          </a:p>
          <a:p>
            <a:pPr lvl="1"/>
            <a:r>
              <a:rPr lang="en-US" sz="1800" dirty="0"/>
              <a:t>Prepare the final Financial Statement for inclusion in the Annual Activity Report.</a:t>
            </a:r>
          </a:p>
          <a:p>
            <a:pPr lvl="1"/>
            <a:r>
              <a:rPr lang="en-US" sz="1800" dirty="0"/>
              <a:t>Oversee all fundraising efforts.</a:t>
            </a:r>
          </a:p>
          <a:p>
            <a:pPr lvl="1"/>
            <a:r>
              <a:rPr lang="en-US" sz="1800" dirty="0"/>
              <a:t>Arrange for an orderly transfer of all financial records to the incoming Treasurer.</a:t>
            </a:r>
          </a:p>
          <a:p>
            <a:endParaRPr lang="en-US" sz="2000" dirty="0"/>
          </a:p>
        </p:txBody>
      </p:sp>
    </p:spTree>
    <p:extLst>
      <p:ext uri="{BB962C8B-B14F-4D97-AF65-F5344CB8AC3E}">
        <p14:creationId xmlns:p14="http://schemas.microsoft.com/office/powerpoint/2010/main" val="1854573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a:t>Student Branch </a:t>
            </a:r>
            <a:r>
              <a:rPr lang="en-US" sz="4000" u="sng" dirty="0" smtClean="0"/>
              <a:t>Counselor</a:t>
            </a:r>
            <a:endParaRPr lang="en-US" sz="4000" dirty="0"/>
          </a:p>
        </p:txBody>
      </p:sp>
      <p:sp>
        <p:nvSpPr>
          <p:cNvPr id="3" name="Content Placeholder 2"/>
          <p:cNvSpPr>
            <a:spLocks noGrp="1"/>
          </p:cNvSpPr>
          <p:nvPr>
            <p:ph idx="1"/>
          </p:nvPr>
        </p:nvSpPr>
        <p:spPr/>
        <p:txBody>
          <a:bodyPr/>
          <a:lstStyle/>
          <a:p>
            <a:r>
              <a:rPr lang="en-US" sz="1800" dirty="0" smtClean="0"/>
              <a:t>The </a:t>
            </a:r>
            <a:r>
              <a:rPr lang="en-US" sz="1800" dirty="0"/>
              <a:t>Student Branch Counselor is a University or College faculty member, and active IEEE Member, who serves as an adviser to the Branch. The Counselor lends a sense of continuity and is a key individual whose participation is vital to the success of a Branch.</a:t>
            </a:r>
          </a:p>
          <a:p>
            <a:r>
              <a:rPr lang="en-US" sz="1800" dirty="0"/>
              <a:t>The Branch Counselor is appointed by the local Section Chair, upon the recommendation of the Student Members and the Regional SAC Chair (RSAC), and serves with the approval of the Department Head. </a:t>
            </a:r>
            <a:r>
              <a:rPr lang="en-US" sz="1800" b="1" dirty="0"/>
              <a:t>The appointment (or re-appointment) is normally for two years, commencing July 1. Once a new Counselor is elected, report via </a:t>
            </a:r>
            <a:r>
              <a:rPr lang="en-US" sz="1800" b="1" dirty="0">
                <a:hlinkClick r:id="rId2"/>
              </a:rPr>
              <a:t>https://officers.vtools.ieee.org/</a:t>
            </a:r>
            <a:r>
              <a:rPr lang="en-US" sz="1800" b="1" dirty="0"/>
              <a:t>). </a:t>
            </a:r>
            <a:endParaRPr lang="en-US" sz="1800" dirty="0"/>
          </a:p>
          <a:p>
            <a:r>
              <a:rPr lang="en-US" sz="1800" dirty="0"/>
              <a:t>In addition to a vibrant and good working rapport with the student Officers, the Counselor should be in frequent contact with the Section SAC Chair. He/she should act as a liaison with the Section, the Region, and IEEE Headquarters, and should be familiar with all aspects of Branch operations. </a:t>
            </a:r>
          </a:p>
        </p:txBody>
      </p:sp>
    </p:spTree>
    <p:extLst>
      <p:ext uri="{BB962C8B-B14F-4D97-AF65-F5344CB8AC3E}">
        <p14:creationId xmlns:p14="http://schemas.microsoft.com/office/powerpoint/2010/main" val="147294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CTS June 14th Meeting1">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62E9E"/>
      </a:hlink>
      <a:folHlink>
        <a:srgbClr val="363384"/>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a:ln>
              <a:noFill/>
            </a:ln>
            <a:solidFill>
              <a:schemeClr val="tx2"/>
            </a:solidFill>
            <a:effectLst/>
            <a:latin typeface="Comic Sans MS"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a:ln>
              <a:noFill/>
            </a:ln>
            <a:solidFill>
              <a:schemeClr val="tx2"/>
            </a:solidFill>
            <a:effectLst/>
            <a:latin typeface="Comic Sans MS"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53357</TotalTime>
  <Words>1028</Words>
  <Application>Microsoft Office PowerPoint</Application>
  <PresentationFormat>On-screen Show (4:3)</PresentationFormat>
  <Paragraphs>76</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ＭＳ Ｐゴシック</vt:lpstr>
      <vt:lpstr>Arial</vt:lpstr>
      <vt:lpstr>Comic Sans MS</vt:lpstr>
      <vt:lpstr>Monotype Sorts</vt:lpstr>
      <vt:lpstr>Times New Roman</vt:lpstr>
      <vt:lpstr>CTS June 14th Meeting1</vt:lpstr>
      <vt:lpstr>PowerPoint Presentation</vt:lpstr>
      <vt:lpstr>All materials presented here can be found at :</vt:lpstr>
      <vt:lpstr>Reporting</vt:lpstr>
      <vt:lpstr>Executive Committee </vt:lpstr>
      <vt:lpstr>Student Branch Chair </vt:lpstr>
      <vt:lpstr>Student Branch Vice-Chair</vt:lpstr>
      <vt:lpstr>Student Branch Secretary</vt:lpstr>
      <vt:lpstr>Student Branch Treasurer</vt:lpstr>
      <vt:lpstr>Student Branch Counselor</vt:lpstr>
      <vt:lpstr>Student Branch Counselor</vt:lpstr>
      <vt:lpstr>PowerPoint Presentation</vt:lpstr>
    </vt:vector>
  </TitlesOfParts>
  <Company>Southwest Research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TEXAS SECTION OF THE IEEE</dc:title>
  <dc:creator>Joe Redfield</dc:creator>
  <cp:lastModifiedBy>Larson, Lawrence</cp:lastModifiedBy>
  <cp:revision>677</cp:revision>
  <cp:lastPrinted>2015-01-19T21:09:36Z</cp:lastPrinted>
  <dcterms:created xsi:type="dcterms:W3CDTF">1999-07-08T04:59:44Z</dcterms:created>
  <dcterms:modified xsi:type="dcterms:W3CDTF">2017-09-16T18:22:50Z</dcterms:modified>
</cp:coreProperties>
</file>